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9"/>
  </p:notesMasterIdLst>
  <p:sldIdLst>
    <p:sldId id="256" r:id="rId2"/>
    <p:sldId id="257" r:id="rId3"/>
    <p:sldId id="280" r:id="rId4"/>
    <p:sldId id="279" r:id="rId5"/>
    <p:sldId id="266" r:id="rId6"/>
    <p:sldId id="268" r:id="rId7"/>
    <p:sldId id="269" r:id="rId8"/>
    <p:sldId id="267" r:id="rId9"/>
    <p:sldId id="271" r:id="rId10"/>
    <p:sldId id="277" r:id="rId11"/>
    <p:sldId id="278" r:id="rId12"/>
    <p:sldId id="270" r:id="rId13"/>
    <p:sldId id="272" r:id="rId14"/>
    <p:sldId id="276" r:id="rId15"/>
    <p:sldId id="275" r:id="rId16"/>
    <p:sldId id="281" r:id="rId17"/>
    <p:sldId id="28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640" autoAdjust="0"/>
  </p:normalViewPr>
  <p:slideViewPr>
    <p:cSldViewPr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95CA73-0A69-4923-A1E9-2EA9F68BF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753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E1A4889-7B73-45D3-92FA-DA1B54947C3D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93384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DF0BE3-3119-40DA-B87B-99E8CC3400DA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66067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990600"/>
            <a:ext cx="76200" cy="5105400"/>
          </a:xfrm>
          <a:prstGeom prst="rect">
            <a:avLst/>
          </a:prstGeom>
          <a:solidFill>
            <a:schemeClr val="bg2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381000" y="304800"/>
            <a:ext cx="8391525" cy="5791200"/>
            <a:chOff x="240" y="192"/>
            <a:chExt cx="5286" cy="3648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 flipV="1">
              <a:off x="5236" y="192"/>
              <a:ext cx="288" cy="2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 flipV="1">
              <a:off x="240" y="192"/>
              <a:ext cx="5004" cy="28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 flipV="1">
              <a:off x="240" y="480"/>
              <a:ext cx="500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 flipV="1">
              <a:off x="5242" y="480"/>
              <a:ext cx="282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 flipH="1">
              <a:off x="480" y="2256"/>
              <a:ext cx="48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240" y="192"/>
              <a:ext cx="5286" cy="364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</p:grpSp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696200" cy="2057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765550"/>
            <a:ext cx="7696200" cy="2057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>
                <a:latin typeface="Arial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b="1"/>
            </a:lvl1pPr>
          </a:lstStyle>
          <a:p>
            <a:pPr>
              <a:defRPr/>
            </a:pPr>
            <a:fld id="{5D97126A-D1C8-4B97-9260-4C88C0F5A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A0AFC-1861-497C-BE10-EB9678C9D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7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7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2F5D6-3871-49B9-AD92-06372925A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533400"/>
            <a:ext cx="8229600" cy="5597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939C2-70B8-42BF-888C-C810ACC63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0F81E-8386-4EC8-88F8-EDB042757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058F8-C4C9-4BD1-8A0B-22A50376BE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8248F-42E8-4F78-9C21-BF238FD29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7720B-85D4-446C-8381-B6D43A77A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D6445-FB8A-4147-9E07-FE2924527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6F73C-7E2C-44AF-AB72-CABF1E85E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DD0C2-0E9B-4128-8BC2-5D9AAEB8F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76315-CA40-4530-89A5-963727D35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1676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E719CFE2-C763-4D59-BCEB-F34AA5BA8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79400" y="152400"/>
            <a:ext cx="8686800" cy="1600200"/>
            <a:chOff x="176" y="96"/>
            <a:chExt cx="5472" cy="1008"/>
          </a:xfrm>
        </p:grpSpPr>
        <p:sp>
          <p:nvSpPr>
            <p:cNvPr id="1032" name="Line 8"/>
            <p:cNvSpPr>
              <a:spLocks noChangeShapeType="1"/>
            </p:cNvSpPr>
            <p:nvPr/>
          </p:nvSpPr>
          <p:spPr bwMode="auto">
            <a:xfrm flipH="1">
              <a:off x="288" y="1104"/>
              <a:ext cx="52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5504" y="96"/>
              <a:ext cx="14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176" y="96"/>
              <a:ext cx="5326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76" y="240"/>
              <a:ext cx="5326" cy="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504" y="241"/>
              <a:ext cx="144" cy="8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o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7950" indent="-4683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o"/>
        <a:defRPr sz="2400">
          <a:solidFill>
            <a:schemeClr val="tx1"/>
          </a:solidFill>
          <a:latin typeface="+mn-lt"/>
        </a:defRPr>
      </a:lvl3pPr>
      <a:lvl4pPr marL="1827213" indent="-43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297113" indent="-4683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5pPr>
      <a:lvl6pPr marL="27543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6pPr>
      <a:lvl7pPr marL="32115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7pPr>
      <a:lvl8pPr marL="36687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8pPr>
      <a:lvl9pPr marL="41259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696200" cy="22860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Лирика </a:t>
            </a:r>
            <a:r>
              <a:rPr lang="ru-RU" smtClean="0"/>
              <a:t>поэтов 2-й </a:t>
            </a:r>
            <a:r>
              <a:rPr lang="ru-RU" dirty="0" smtClean="0"/>
              <a:t>половины</a:t>
            </a:r>
            <a:r>
              <a:rPr lang="en-US" dirty="0" smtClean="0"/>
              <a:t> XIX</a:t>
            </a:r>
            <a:r>
              <a:rPr lang="ru-RU" dirty="0" smtClean="0"/>
              <a:t> века в детском чтении </a:t>
            </a:r>
          </a:p>
        </p:txBody>
      </p:sp>
      <p:sp>
        <p:nvSpPr>
          <p:cNvPr id="307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62000" y="4953000"/>
            <a:ext cx="7924800" cy="1143000"/>
          </a:xfrm>
        </p:spPr>
        <p:txBody>
          <a:bodyPr/>
          <a:lstStyle/>
          <a:p>
            <a:pPr algn="r"/>
            <a:endParaRPr lang="ru-RU" dirty="0" smtClean="0"/>
          </a:p>
          <a:p>
            <a:pPr algn="r"/>
            <a:r>
              <a:rPr lang="ru-RU" dirty="0" smtClean="0"/>
              <a:t>Методический материал к занятию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/>
          <a:p>
            <a:pPr algn="ctr"/>
            <a:r>
              <a:rPr lang="ru-RU" b="1" i="1" smtClean="0"/>
              <a:t>Огни погасли в доме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1676400" y="1828800"/>
            <a:ext cx="6172200" cy="4648200"/>
          </a:xfrm>
        </p:spPr>
        <p:txBody>
          <a:bodyPr/>
          <a:lstStyle/>
          <a:p>
            <a:pPr marL="0" indent="0">
              <a:spcBef>
                <a:spcPts val="1000"/>
              </a:spcBef>
              <a:buFont typeface="Wingdings" pitchFamily="2" charset="2"/>
              <a:buNone/>
            </a:pPr>
            <a:r>
              <a:rPr lang="ru-RU" smtClean="0"/>
              <a:t>Глядят из сада ветки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Берез и тополей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И шепчут: «Охраняем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Мы тихий сон детей;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Пусть радостные снятся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Всю ночь малюткам сны,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Чудесные виденья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Из сказочной страны…»</a:t>
            </a:r>
          </a:p>
          <a:p>
            <a:pPr marL="0" indent="0" algn="r">
              <a:spcBef>
                <a:spcPct val="0"/>
              </a:spcBef>
              <a:buFont typeface="Wingdings" pitchFamily="2" charset="2"/>
              <a:buNone/>
            </a:pPr>
            <a:r>
              <a:rPr lang="ru-RU" i="1" smtClean="0"/>
              <a:t>А.Н. Плещеев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/>
            <a:r>
              <a:rPr lang="ru-RU" b="1" i="1" smtClean="0"/>
              <a:t>Нищие</a:t>
            </a:r>
            <a:r>
              <a:rPr lang="ru-RU" smtClean="0"/>
              <a:t> </a:t>
            </a:r>
            <a:r>
              <a:rPr lang="ru-RU" sz="4000" smtClean="0"/>
              <a:t>(отрывок)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838200" y="1828800"/>
            <a:ext cx="7543800" cy="46482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В удушливый зной по дороге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Оборванный мальчик идет;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Изрезаны камнями ноги,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Струится с лица его пот.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В походке, в движеньях, во взоре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Нет резвости детской следа;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Сквозит в них тяжелое горе,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Как в рубище ветхом нужда.</a:t>
            </a:r>
          </a:p>
          <a:p>
            <a:pPr algn="r">
              <a:spcBef>
                <a:spcPct val="0"/>
              </a:spcBef>
              <a:buFont typeface="Wingdings" pitchFamily="2" charset="2"/>
              <a:buNone/>
            </a:pPr>
            <a:r>
              <a:rPr lang="ru-RU" i="1" smtClean="0"/>
              <a:t>А.Н. Плещеев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И. З. Суриков</a:t>
            </a:r>
          </a:p>
        </p:txBody>
      </p:sp>
      <p:sp>
        <p:nvSpPr>
          <p:cNvPr id="14339" name="Объект 3"/>
          <p:cNvSpPr>
            <a:spLocks noGrp="1"/>
          </p:cNvSpPr>
          <p:nvPr>
            <p:ph sz="half" idx="2"/>
          </p:nvPr>
        </p:nvSpPr>
        <p:spPr>
          <a:xfrm>
            <a:off x="4038600" y="1828800"/>
            <a:ext cx="4876800" cy="4800600"/>
          </a:xfrm>
        </p:spPr>
        <p:txBody>
          <a:bodyPr/>
          <a:lstStyle/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Поэт-самоучка из крестьян</a:t>
            </a:r>
            <a:endParaRPr lang="en-US" sz="2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Романсы: «Я ли в поле не травушка была», «Ласточка»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Песни: «Рябина», «Степь да степь кругом», «В степи»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Программные произведения: «Зима», «Вот моя деревня»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(1841 – 1880)</a:t>
            </a:r>
          </a:p>
        </p:txBody>
      </p:sp>
      <p:pic>
        <p:nvPicPr>
          <p:cNvPr id="14340" name="Рисунок 4" descr="showpic.asp.jpeg"/>
          <p:cNvPicPr>
            <a:picLocks noChangeAspect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381000" y="1981200"/>
            <a:ext cx="3516313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И. С. Никитин</a:t>
            </a:r>
          </a:p>
        </p:txBody>
      </p:sp>
      <p:pic>
        <p:nvPicPr>
          <p:cNvPr id="15363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828800"/>
            <a:ext cx="3276600" cy="4302125"/>
          </a:xfrm>
        </p:spPr>
      </p:pic>
      <p:sp>
        <p:nvSpPr>
          <p:cNvPr id="15364" name="Объект 3"/>
          <p:cNvSpPr>
            <a:spLocks noGrp="1"/>
          </p:cNvSpPr>
          <p:nvPr>
            <p:ph sz="half" idx="2"/>
          </p:nvPr>
        </p:nvSpPr>
        <p:spPr>
          <a:xfrm>
            <a:off x="4267200" y="1828800"/>
            <a:ext cx="4572000" cy="4302125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Учился в духовной семинарии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Автор стихов более 60 песен и романсов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Программные произведения: «Встреча зимы»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(1824 – 1861)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Заключение 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762000" y="2514600"/>
            <a:ext cx="7772400" cy="36163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Не то, что мните вы, природа:</a:t>
            </a:r>
          </a:p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Не слепок, не бездушный лик –</a:t>
            </a:r>
          </a:p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В ней есть душа, в ней есть свобода,</a:t>
            </a:r>
          </a:p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В ней есть любовь, в ней есть язык…</a:t>
            </a:r>
          </a:p>
          <a:p>
            <a:pPr marL="0" indent="0" algn="r">
              <a:buFont typeface="Wingdings" pitchFamily="2" charset="2"/>
              <a:buNone/>
            </a:pPr>
            <a:endParaRPr lang="ru-RU" smtClean="0">
              <a:latin typeface="Arial" charset="0"/>
              <a:cs typeface="Arial" charset="0"/>
            </a:endParaRPr>
          </a:p>
          <a:p>
            <a:pPr marL="0" indent="0" algn="r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Ф.И. Тютчев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/>
            <a:r>
              <a:rPr lang="ru-RU" smtClean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43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Написать мини-сочинение на одну из тем (по выбору студента), раскрывая ее на примере творчества не менее 3-х поэтов:</a:t>
            </a:r>
          </a:p>
          <a:p>
            <a:pPr>
              <a:defRPr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«Россия в лирике поэтов 60-х гг.»</a:t>
            </a:r>
          </a:p>
          <a:p>
            <a:pPr>
              <a:defRPr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«Тема детства в поэзии 60-х гг.»</a:t>
            </a:r>
          </a:p>
          <a:p>
            <a:pPr>
              <a:defRPr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«Пейзажная лирика поэтов 60-х гг.» 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/>
            <a:r>
              <a:rPr lang="ru-RU" dirty="0" smtClean="0"/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800600"/>
          </a:xfrm>
        </p:spPr>
        <p:txBody>
          <a:bodyPr/>
          <a:lstStyle/>
          <a:p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Арзамасцева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И.Н., Николаева С.А. Детская литература. – М</a:t>
            </a:r>
            <a:r>
              <a:rPr lang="ru-RU" sz="2800" smtClean="0">
                <a:latin typeface="Arial" pitchFamily="34" charset="0"/>
                <a:cs typeface="Arial" pitchFamily="34" charset="0"/>
              </a:rPr>
              <a:t>., 2011.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Детская литература /Под ред. Е.О. Путиловой. – М.: Академия, 2008.</a:t>
            </a:r>
          </a:p>
          <a:p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Дополнительная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: Детская литература /Под ред. Е.Е. Зубаревой. – М.: Просвещение, 1998.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Интернет источники (ищем самостоятельно)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3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 eaLnBrk="1" hangingPunct="1"/>
            <a:r>
              <a:rPr lang="ru-RU" sz="3600" smtClean="0">
                <a:latin typeface="Arial" charset="0"/>
                <a:cs typeface="Arial" charset="0"/>
              </a:rPr>
              <a:t>План урока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229600" cy="3844925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Лирика Ф. И. Тютчева, А. А. Фета, А. К. Толстого в детском чтении.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Картины родной природы в лирике А. Н. Плещеева, А. Н. Майкова, И. З. Сурикова, И. С. Никитина.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</p:spPr>
        <p:txBody>
          <a:bodyPr/>
          <a:lstStyle/>
          <a:p>
            <a:pPr algn="r"/>
            <a:r>
              <a:rPr lang="ru-RU" sz="3600" b="1" smtClean="0"/>
              <a:t>ЭПИГРАФ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685800" y="2514600"/>
            <a:ext cx="8001000" cy="3616325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4400" smtClean="0">
                <a:latin typeface="Arial" charset="0"/>
                <a:cs typeface="Arial" charset="0"/>
              </a:rPr>
              <a:t>«… в душе каждого человека есть клапан, отворяющийся только поэзией…».</a:t>
            </a:r>
            <a:br>
              <a:rPr lang="ru-RU" sz="4400" smtClean="0">
                <a:latin typeface="Arial" charset="0"/>
                <a:cs typeface="Arial" charset="0"/>
              </a:rPr>
            </a:br>
            <a:r>
              <a:rPr lang="ru-RU" sz="4400" smtClean="0">
                <a:latin typeface="Arial" charset="0"/>
                <a:cs typeface="Arial" charset="0"/>
              </a:rPr>
              <a:t>Н. А. Некрасов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219200"/>
          </a:xfrm>
        </p:spPr>
        <p:txBody>
          <a:bodyPr/>
          <a:lstStyle/>
          <a:p>
            <a:pPr algn="ctr"/>
            <a:r>
              <a:rPr lang="ru-RU" sz="4000" smtClean="0"/>
              <a:t>Пейзажная лирика – чем насыщается для художника это понятие?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514600"/>
            <a:ext cx="7848600" cy="3810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Arial" charset="0"/>
                <a:cs typeface="Arial" charset="0"/>
              </a:rPr>
              <a:t>Пейзаж для поэта – не просто описание природы, это выражение чувств самого поэта, его настроение, его раздумья о жизни, о её истоках. Это, часто, ощущение красоты и счастья, но и трагедий земного существования.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Ф. И. Тютчев</a:t>
            </a:r>
          </a:p>
        </p:txBody>
      </p:sp>
      <p:pic>
        <p:nvPicPr>
          <p:cNvPr id="7171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28800"/>
            <a:ext cx="3505200" cy="4302125"/>
          </a:xfrm>
        </p:spPr>
      </p:pic>
      <p:sp>
        <p:nvSpPr>
          <p:cNvPr id="7172" name="Объект 3"/>
          <p:cNvSpPr>
            <a:spLocks noGrp="1"/>
          </p:cNvSpPr>
          <p:nvPr>
            <p:ph sz="half" idx="2"/>
          </p:nvPr>
        </p:nvSpPr>
        <p:spPr>
          <a:xfrm>
            <a:off x="4267200" y="1828800"/>
            <a:ext cx="4572000" cy="4302125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mtClean="0">
                <a:latin typeface="Arial" charset="0"/>
                <a:cs typeface="Arial" charset="0"/>
              </a:rPr>
              <a:t>Окончил Московский университет, служил на дипломатической службе в Мюнхене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mtClean="0">
                <a:latin typeface="Arial" charset="0"/>
                <a:cs typeface="Arial" charset="0"/>
              </a:rPr>
              <a:t>Программные произведения: «Зима недаром злится», «Весенние воды»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mtClean="0">
                <a:latin typeface="Arial" charset="0"/>
                <a:cs typeface="Arial" charset="0"/>
              </a:rPr>
              <a:t>(1803 – 1873)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А. Фет </a:t>
            </a:r>
            <a:r>
              <a:rPr lang="ru-RU" smtClean="0"/>
              <a:t>(Шеншин)</a:t>
            </a:r>
          </a:p>
        </p:txBody>
      </p:sp>
      <p:pic>
        <p:nvPicPr>
          <p:cNvPr id="819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28800"/>
            <a:ext cx="3276600" cy="4302125"/>
          </a:xfrm>
        </p:spPr>
      </p:pic>
      <p:sp>
        <p:nvSpPr>
          <p:cNvPr id="8196" name="Объект 3"/>
          <p:cNvSpPr>
            <a:spLocks noGrp="1"/>
          </p:cNvSpPr>
          <p:nvPr>
            <p:ph sz="half" idx="2"/>
          </p:nvPr>
        </p:nvSpPr>
        <p:spPr>
          <a:xfrm>
            <a:off x="3962400" y="1828800"/>
            <a:ext cx="4953000" cy="48006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Около 30 лет служил на военной службе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Программные произведения: «Мама! Глянь-ка из окошка…», «Кот поет, глаза прищуря…», «Уж верба вся пушистая» </a:t>
            </a:r>
            <a:r>
              <a:rPr lang="ru-RU" sz="2000" smtClean="0">
                <a:latin typeface="Arial" charset="0"/>
                <a:cs typeface="Arial" charset="0"/>
              </a:rPr>
              <a:t>(отр</a:t>
            </a:r>
            <a:r>
              <a:rPr lang="ru-RU" smtClean="0">
                <a:latin typeface="Arial" charset="0"/>
                <a:cs typeface="Arial" charset="0"/>
              </a:rPr>
              <a:t>.</a:t>
            </a:r>
            <a:r>
              <a:rPr lang="ru-RU" sz="2000" smtClean="0">
                <a:latin typeface="Arial" charset="0"/>
                <a:cs typeface="Arial" charset="0"/>
              </a:rPr>
              <a:t>)</a:t>
            </a:r>
            <a:r>
              <a:rPr lang="ru-RU" smtClean="0">
                <a:latin typeface="Arial" charset="0"/>
                <a:cs typeface="Arial" charset="0"/>
              </a:rPr>
              <a:t>, «Что за вечер…» </a:t>
            </a:r>
            <a:r>
              <a:rPr lang="ru-RU" sz="2000" smtClean="0">
                <a:latin typeface="Arial" charset="0"/>
                <a:cs typeface="Arial" charset="0"/>
              </a:rPr>
              <a:t>(в сокр.)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(1820 – 1892)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К. Толстой</a:t>
            </a:r>
          </a:p>
        </p:txBody>
      </p:sp>
      <p:pic>
        <p:nvPicPr>
          <p:cNvPr id="9219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836738"/>
            <a:ext cx="3200400" cy="4286250"/>
          </a:xfrm>
        </p:spPr>
      </p:pic>
      <p:sp>
        <p:nvSpPr>
          <p:cNvPr id="9220" name="Объект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5257800" cy="4876800"/>
          </a:xfrm>
        </p:spPr>
        <p:txBody>
          <a:bodyPr/>
          <a:lstStyle/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Племянник А.Погорельского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Роман «Князь Серебряный», трилогия «Борис Годунов», «Сочинения Козьмы Пруткова»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Романс «Средь шумного бала…»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Программные произведения: «Осень. Обсыпается весь наш бедный сад…»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(1817 – 1875)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Н. Майков</a:t>
            </a:r>
          </a:p>
        </p:txBody>
      </p:sp>
      <p:pic>
        <p:nvPicPr>
          <p:cNvPr id="10243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828800"/>
            <a:ext cx="3352800" cy="4302125"/>
          </a:xfrm>
        </p:spPr>
      </p:pic>
      <p:sp>
        <p:nvSpPr>
          <p:cNvPr id="10244" name="Объект 3"/>
          <p:cNvSpPr>
            <a:spLocks noGrp="1"/>
          </p:cNvSpPr>
          <p:nvPr>
            <p:ph sz="half" idx="2"/>
          </p:nvPr>
        </p:nvSpPr>
        <p:spPr>
          <a:xfrm>
            <a:off x="4114800" y="1828800"/>
            <a:ext cx="4724400" cy="472440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Окончил Московский университет</a:t>
            </a:r>
          </a:p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Занимался живописью</a:t>
            </a:r>
          </a:p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Программные произведения: «Колыбельная песня», «Ласточка примчалась», «Осенние листья по ветру кружат»</a:t>
            </a:r>
          </a:p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(1821 – 1897)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Н. Плещеев</a:t>
            </a:r>
          </a:p>
        </p:txBody>
      </p:sp>
      <p:pic>
        <p:nvPicPr>
          <p:cNvPr id="11267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28800"/>
            <a:ext cx="3200400" cy="4302125"/>
          </a:xfrm>
        </p:spPr>
      </p:pic>
      <p:sp>
        <p:nvSpPr>
          <p:cNvPr id="11268" name="Объект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5105400" cy="4724400"/>
          </a:xfrm>
        </p:spPr>
        <p:txBody>
          <a:bodyPr/>
          <a:lstStyle/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Учился в школе гвардейских подпрапорщиков и </a:t>
            </a:r>
            <a:r>
              <a:rPr lang="ru-RU" sz="2600" dirty="0" err="1" smtClean="0">
                <a:latin typeface="Arial" charset="0"/>
                <a:cs typeface="Arial" charset="0"/>
              </a:rPr>
              <a:t>Петер-бургском</a:t>
            </a:r>
            <a:r>
              <a:rPr lang="ru-RU" sz="2600" dirty="0" smtClean="0">
                <a:latin typeface="Arial" charset="0"/>
                <a:cs typeface="Arial" charset="0"/>
              </a:rPr>
              <a:t> университете</a:t>
            </a:r>
          </a:p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Отбывал ссылку за участие в революционном движении</a:t>
            </a:r>
          </a:p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Программные произведения: «Сельская песня», «Осень наступила», «Весна» (в сокр.), «Мой садик»</a:t>
            </a:r>
          </a:p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(1825 – 1893)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вадрант">
  <a:themeElements>
    <a:clrScheme name="Квадрант 2">
      <a:dk1>
        <a:srgbClr val="000000"/>
      </a:dk1>
      <a:lt1>
        <a:srgbClr val="FFFFFF"/>
      </a:lt1>
      <a:dk2>
        <a:srgbClr val="420000"/>
      </a:dk2>
      <a:lt2>
        <a:srgbClr val="660000"/>
      </a:lt2>
      <a:accent1>
        <a:srgbClr val="CCCC00"/>
      </a:accent1>
      <a:accent2>
        <a:srgbClr val="999966"/>
      </a:accent2>
      <a:accent3>
        <a:srgbClr val="FFFFFF"/>
      </a:accent3>
      <a:accent4>
        <a:srgbClr val="000000"/>
      </a:accent4>
      <a:accent5>
        <a:srgbClr val="E2E2AA"/>
      </a:accent5>
      <a:accent6>
        <a:srgbClr val="8A8A5C"/>
      </a:accent6>
      <a:hlink>
        <a:srgbClr val="996633"/>
      </a:hlink>
      <a:folHlink>
        <a:srgbClr val="993300"/>
      </a:folHlink>
    </a:clrScheme>
    <a:fontScheme name="Квадрант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вадрант 1">
        <a:dk1>
          <a:srgbClr val="5C5674"/>
        </a:dk1>
        <a:lt1>
          <a:srgbClr val="FFFFFF"/>
        </a:lt1>
        <a:dk2>
          <a:srgbClr val="85986A"/>
        </a:dk2>
        <a:lt2>
          <a:srgbClr val="FFFFFF"/>
        </a:lt2>
        <a:accent1>
          <a:srgbClr val="666633"/>
        </a:accent1>
        <a:accent2>
          <a:srgbClr val="ADC5B8"/>
        </a:accent2>
        <a:accent3>
          <a:srgbClr val="C2CAB9"/>
        </a:accent3>
        <a:accent4>
          <a:srgbClr val="DADADA"/>
        </a:accent4>
        <a:accent5>
          <a:srgbClr val="B8B8AD"/>
        </a:accent5>
        <a:accent6>
          <a:srgbClr val="9CB2A6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996633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3">
        <a:dk1>
          <a:srgbClr val="618052"/>
        </a:dk1>
        <a:lt1>
          <a:srgbClr val="FFFFE3"/>
        </a:lt1>
        <a:dk2>
          <a:srgbClr val="162E36"/>
        </a:dk2>
        <a:lt2>
          <a:srgbClr val="FFFFFF"/>
        </a:lt2>
        <a:accent1>
          <a:srgbClr val="336699"/>
        </a:accent1>
        <a:accent2>
          <a:srgbClr val="69888B"/>
        </a:accent2>
        <a:accent3>
          <a:srgbClr val="ABADAE"/>
        </a:accent3>
        <a:accent4>
          <a:srgbClr val="DADAC2"/>
        </a:accent4>
        <a:accent5>
          <a:srgbClr val="ADB8CA"/>
        </a:accent5>
        <a:accent6>
          <a:srgbClr val="5E7B7D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4">
        <a:dk1>
          <a:srgbClr val="000000"/>
        </a:dk1>
        <a:lt1>
          <a:srgbClr val="FFFFFF"/>
        </a:lt1>
        <a:dk2>
          <a:srgbClr val="000000"/>
        </a:dk2>
        <a:lt2>
          <a:srgbClr val="CC0000"/>
        </a:lt2>
        <a:accent1>
          <a:srgbClr val="FFCC00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5CB9"/>
        </a:accent6>
        <a:hlink>
          <a:srgbClr val="666699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5">
        <a:dk1>
          <a:srgbClr val="666699"/>
        </a:dk1>
        <a:lt1>
          <a:srgbClr val="FFFFFF"/>
        </a:lt1>
        <a:dk2>
          <a:srgbClr val="000033"/>
        </a:dk2>
        <a:lt2>
          <a:srgbClr val="FFFFFF"/>
        </a:lt2>
        <a:accent1>
          <a:srgbClr val="9966FF"/>
        </a:accent1>
        <a:accent2>
          <a:srgbClr val="CCCCFF"/>
        </a:accent2>
        <a:accent3>
          <a:srgbClr val="AAAAAD"/>
        </a:accent3>
        <a:accent4>
          <a:srgbClr val="DADADA"/>
        </a:accent4>
        <a:accent5>
          <a:srgbClr val="CAB8FF"/>
        </a:accent5>
        <a:accent6>
          <a:srgbClr val="B9B9E7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6">
        <a:dk1>
          <a:srgbClr val="000000"/>
        </a:dk1>
        <a:lt1>
          <a:srgbClr val="FFFFFF"/>
        </a:lt1>
        <a:dk2>
          <a:srgbClr val="000000"/>
        </a:dk2>
        <a:lt2>
          <a:srgbClr val="669966"/>
        </a:lt2>
        <a:accent1>
          <a:srgbClr val="CCCC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8AB9"/>
        </a:accent6>
        <a:hlink>
          <a:srgbClr val="000066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7">
        <a:dk1>
          <a:srgbClr val="0099CC"/>
        </a:dk1>
        <a:lt1>
          <a:srgbClr val="FFFFFF"/>
        </a:lt1>
        <a:dk2>
          <a:srgbClr val="000099"/>
        </a:dk2>
        <a:lt2>
          <a:srgbClr val="FFFFFF"/>
        </a:lt2>
        <a:accent1>
          <a:srgbClr val="0099CC"/>
        </a:accent1>
        <a:accent2>
          <a:srgbClr val="6600FF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5C00E7"/>
        </a:accent6>
        <a:hlink>
          <a:srgbClr val="FFCC0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8">
        <a:dk1>
          <a:srgbClr val="000033"/>
        </a:dk1>
        <a:lt1>
          <a:srgbClr val="FFFFFF"/>
        </a:lt1>
        <a:dk2>
          <a:srgbClr val="003366"/>
        </a:dk2>
        <a:lt2>
          <a:srgbClr val="275C6D"/>
        </a:lt2>
        <a:accent1>
          <a:srgbClr val="A7D2DF"/>
        </a:accent1>
        <a:accent2>
          <a:srgbClr val="108DA6"/>
        </a:accent2>
        <a:accent3>
          <a:srgbClr val="FFFFFF"/>
        </a:accent3>
        <a:accent4>
          <a:srgbClr val="00002A"/>
        </a:accent4>
        <a:accent5>
          <a:srgbClr val="D0E5EC"/>
        </a:accent5>
        <a:accent6>
          <a:srgbClr val="0D7F96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9">
        <a:dk1>
          <a:srgbClr val="CC3300"/>
        </a:dk1>
        <a:lt1>
          <a:srgbClr val="FFFFFF"/>
        </a:lt1>
        <a:dk2>
          <a:srgbClr val="000000"/>
        </a:dk2>
        <a:lt2>
          <a:srgbClr val="FFFFCC"/>
        </a:lt2>
        <a:accent1>
          <a:srgbClr val="FF9900"/>
        </a:accent1>
        <a:accent2>
          <a:srgbClr val="9933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8A2D00"/>
        </a:accent6>
        <a:hlink>
          <a:srgbClr val="CEC5A2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Quadrant</Template>
  <TotalTime>293</TotalTime>
  <Words>691</Words>
  <Application>Microsoft Office PowerPoint</Application>
  <PresentationFormat>Экран (4:3)</PresentationFormat>
  <Paragraphs>94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Times New Roman</vt:lpstr>
      <vt:lpstr>Wingdings</vt:lpstr>
      <vt:lpstr>Квадрант</vt:lpstr>
      <vt:lpstr>Лирика поэтов 2-й половины XIX века в детском чтении </vt:lpstr>
      <vt:lpstr>План урока</vt:lpstr>
      <vt:lpstr>ЭПИГРАФ</vt:lpstr>
      <vt:lpstr>Пейзажная лирика – чем насыщается для художника это понятие? </vt:lpstr>
      <vt:lpstr>Ф. И. Тютчев</vt:lpstr>
      <vt:lpstr>А. А. Фет (Шеншин)</vt:lpstr>
      <vt:lpstr>А. К. Толстой</vt:lpstr>
      <vt:lpstr>А. Н. Майков</vt:lpstr>
      <vt:lpstr>А. Н. Плещеев</vt:lpstr>
      <vt:lpstr>Огни погасли в доме</vt:lpstr>
      <vt:lpstr>Нищие (отрывок)</vt:lpstr>
      <vt:lpstr>И. З. Суриков</vt:lpstr>
      <vt:lpstr>И. С. Никитин</vt:lpstr>
      <vt:lpstr>Заключение </vt:lpstr>
      <vt:lpstr>Домашнее задание</vt:lpstr>
      <vt:lpstr>Литература</vt:lpstr>
      <vt:lpstr>Контактная информация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50</cp:revision>
  <cp:lastPrinted>1601-01-01T00:00:00Z</cp:lastPrinted>
  <dcterms:created xsi:type="dcterms:W3CDTF">1601-01-01T00:00:00Z</dcterms:created>
  <dcterms:modified xsi:type="dcterms:W3CDTF">2020-03-19T05:23:51Z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